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256" r:id="rId2"/>
    <p:sldId id="470" r:id="rId3"/>
    <p:sldId id="474" r:id="rId4"/>
    <p:sldId id="476" r:id="rId5"/>
    <p:sldId id="475" r:id="rId6"/>
    <p:sldId id="478" r:id="rId7"/>
    <p:sldId id="306" r:id="rId8"/>
    <p:sldId id="308" r:id="rId9"/>
    <p:sldId id="495" r:id="rId10"/>
    <p:sldId id="493" r:id="rId11"/>
    <p:sldId id="480" r:id="rId12"/>
    <p:sldId id="481" r:id="rId13"/>
    <p:sldId id="482" r:id="rId14"/>
    <p:sldId id="492" r:id="rId15"/>
    <p:sldId id="496" r:id="rId16"/>
    <p:sldId id="483" r:id="rId17"/>
    <p:sldId id="490" r:id="rId18"/>
    <p:sldId id="491" r:id="rId19"/>
    <p:sldId id="485" r:id="rId20"/>
    <p:sldId id="486" r:id="rId21"/>
    <p:sldId id="497" r:id="rId22"/>
    <p:sldId id="487" r:id="rId23"/>
    <p:sldId id="281" r:id="rId24"/>
    <p:sldId id="488" r:id="rId25"/>
    <p:sldId id="489" r:id="rId26"/>
    <p:sldId id="494" r:id="rId27"/>
    <p:sldId id="385" r:id="rId28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CC3300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6" autoAdjust="0"/>
    <p:restoredTop sz="97805" autoAdjust="0"/>
  </p:normalViewPr>
  <p:slideViewPr>
    <p:cSldViewPr>
      <p:cViewPr varScale="1">
        <p:scale>
          <a:sx n="135" d="100"/>
          <a:sy n="135" d="100"/>
        </p:scale>
        <p:origin x="114" y="17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218" y="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F85E5-4BA3-F326-5AED-61C192D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EDE8-48CE-CBB9-9DB7-75F660E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Fox Fest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0FDE8-376E-E1FB-4A0E-785F40667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" y="6248400"/>
            <a:ext cx="502227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onnection.west-wind.com/docs/_4c10w1prc.htm" TargetMode="External"/><Relationship Id="rId2" Type="http://schemas.openxmlformats.org/officeDocument/2006/relationships/hyperlink" Target="https://webconnection.west-wind.com/docs/_2ql0tv6k4.ht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RickStrahl/wwMongoDb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rstrahl@west-wind.com" TargetMode="External"/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https://github.com/RickStrahl" TargetMode="External"/><Relationship Id="rId2" Type="http://schemas.openxmlformats.org/officeDocument/2006/relationships/hyperlink" Target="https://github.com/RickStrahl/VirtualFoxFest2022-FoxProDot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wDotnetBridg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7627" y="1981200"/>
            <a:ext cx="7772400" cy="1828800"/>
          </a:xfrm>
        </p:spPr>
        <p:txBody>
          <a:bodyPr/>
          <a:lstStyle/>
          <a:p>
            <a:pPr eaLnBrk="1" hangingPunct="1"/>
            <a:r>
              <a:rPr lang="en-US" dirty="0"/>
              <a:t>Revisiting modern .NET for the FoxPro Interop Developer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06A1C7-DD80-18E3-D981-3D66D413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346613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AC2A7-AC9F-5363-709B-6A5157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.NET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Tooling has changed a lot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26138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44CAA-68CB-2F19-C672-9553443F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 dirty="0"/>
              <a:t>Command Line Build Tools</a:t>
            </a:r>
          </a:p>
          <a:p>
            <a:pPr lvl="1"/>
            <a:r>
              <a:rPr lang="en-US" sz="1600" dirty="0"/>
              <a:t>You can now integrate .NET projects from any environment</a:t>
            </a:r>
          </a:p>
          <a:p>
            <a:pPr lvl="1"/>
            <a:r>
              <a:rPr lang="en-US" sz="1600" dirty="0"/>
              <a:t>Using the </a:t>
            </a:r>
            <a:r>
              <a:rPr lang="en-US" sz="2000" b="1" dirty="0">
                <a:latin typeface="Consolas" panose="020B0609020204030204" pitchFamily="49" charset="0"/>
              </a:rPr>
              <a:t>dotnet</a:t>
            </a:r>
            <a:r>
              <a:rPr lang="en-US" sz="1600" dirty="0"/>
              <a:t> SDK tool </a:t>
            </a:r>
          </a:p>
          <a:p>
            <a:r>
              <a:rPr lang="en-US" sz="2000" dirty="0"/>
              <a:t>You can use any Editor and CLI Tools</a:t>
            </a:r>
          </a:p>
          <a:p>
            <a:pPr lvl="1"/>
            <a:r>
              <a:rPr lang="en-US" sz="1600" dirty="0"/>
              <a:t>Command Line tools can be integrated from anywhere</a:t>
            </a:r>
          </a:p>
          <a:p>
            <a:pPr lvl="1"/>
            <a:r>
              <a:rPr lang="en-US" sz="1600" dirty="0"/>
              <a:t>Generic </a:t>
            </a:r>
            <a:r>
              <a:rPr lang="en-US" sz="1600" dirty="0" err="1"/>
              <a:t>OmniSharp</a:t>
            </a:r>
            <a:r>
              <a:rPr lang="en-US" sz="1600" dirty="0"/>
              <a:t> tool is integrated into many Editors</a:t>
            </a:r>
          </a:p>
          <a:p>
            <a:pPr lvl="1"/>
            <a:r>
              <a:rPr lang="en-US" sz="1600" dirty="0"/>
              <a:t>You can use simple editors like VS Code + Command Line</a:t>
            </a:r>
          </a:p>
          <a:p>
            <a:r>
              <a:rPr lang="en-US" sz="2000" dirty="0"/>
              <a:t>SDK Tool provide Project Services</a:t>
            </a:r>
          </a:p>
          <a:p>
            <a:pPr lvl="1"/>
            <a:r>
              <a:rPr lang="en-US" sz="1600" dirty="0"/>
              <a:t>Create new Projects</a:t>
            </a:r>
          </a:p>
          <a:p>
            <a:pPr lvl="1"/>
            <a:r>
              <a:rPr lang="en-US" sz="1600" dirty="0"/>
              <a:t>Add </a:t>
            </a:r>
            <a:r>
              <a:rPr lang="en-US" sz="1600" b="1" dirty="0"/>
              <a:t>NuGet Packages </a:t>
            </a:r>
            <a:r>
              <a:rPr lang="en-US" sz="1600" dirty="0"/>
              <a:t>(dependencies) to Projects</a:t>
            </a:r>
          </a:p>
          <a:p>
            <a:pPr lvl="1"/>
            <a:r>
              <a:rPr lang="en-US" sz="1600" dirty="0"/>
              <a:t>Compile and Error output, run Tests</a:t>
            </a:r>
          </a:p>
          <a:p>
            <a:pPr lvl="1"/>
            <a:r>
              <a:rPr lang="en-US" sz="1600" dirty="0"/>
              <a:t>Build output assemblies</a:t>
            </a:r>
          </a:p>
          <a:p>
            <a:r>
              <a:rPr lang="en-US" sz="2000" dirty="0"/>
              <a:t>Visual Studio is still most productive</a:t>
            </a:r>
          </a:p>
          <a:p>
            <a:pPr lvl="1"/>
            <a:r>
              <a:rPr lang="en-US" sz="1600" dirty="0"/>
              <a:t>Huge development environment, but more focused</a:t>
            </a:r>
          </a:p>
          <a:p>
            <a:pPr lvl="1"/>
            <a:r>
              <a:rPr lang="en-US" sz="1600" dirty="0"/>
              <a:t>Smooth UI integration of tools</a:t>
            </a:r>
          </a:p>
          <a:p>
            <a:pPr lvl="1"/>
            <a:r>
              <a:rPr lang="en-US" sz="1600" dirty="0"/>
              <a:t>Best choice for Debugging components from FoxPro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87FD9-370F-8065-DD70-23CE3651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7228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26E14D-54E2-4F40-7FF2-7CF0CB4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C590C-12D6-318B-8EDD-918A6C2A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up the Project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F59B-6126-5B11-ED50-05CC42F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85"/>
            <a:ext cx="12192000" cy="513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8A25C-AC6E-ECE3-9114-4DA12EE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859805"/>
            <a:ext cx="12192000" cy="5138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71-9519-2104-3320-E5ACC6C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778769"/>
            <a:ext cx="12192000" cy="53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F7EBC-B907-C4CE-9AE1-80BC8443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11480800" cy="5105400"/>
          </a:xfrm>
        </p:spPr>
        <p:txBody>
          <a:bodyPr/>
          <a:lstStyle/>
          <a:p>
            <a:r>
              <a:rPr lang="en-US" sz="1800" dirty="0"/>
              <a:t>NuGet Package Manager</a:t>
            </a:r>
          </a:p>
          <a:p>
            <a:pPr lvl="1"/>
            <a:r>
              <a:rPr lang="en-US" sz="1400" dirty="0"/>
              <a:t>Public Repository</a:t>
            </a:r>
          </a:p>
          <a:p>
            <a:pPr lvl="1"/>
            <a:r>
              <a:rPr lang="en-US" sz="1400" dirty="0"/>
              <a:t>1000’s of packages available</a:t>
            </a:r>
          </a:p>
          <a:p>
            <a:pPr lvl="1"/>
            <a:r>
              <a:rPr lang="en-US" sz="1400" dirty="0"/>
              <a:t>Install from Internet</a:t>
            </a:r>
          </a:p>
          <a:p>
            <a:r>
              <a:rPr lang="en-US" sz="1800" dirty="0"/>
              <a:t>NuGet Packages</a:t>
            </a:r>
          </a:p>
          <a:p>
            <a:pPr lvl="1"/>
            <a:r>
              <a:rPr lang="en-US" sz="1400" dirty="0"/>
              <a:t>Self-contained Package</a:t>
            </a:r>
          </a:p>
          <a:p>
            <a:pPr lvl="1"/>
            <a:r>
              <a:rPr lang="en-US" sz="1400" dirty="0"/>
              <a:t>Contains primary DLL(s)</a:t>
            </a:r>
          </a:p>
          <a:p>
            <a:pPr lvl="1"/>
            <a:r>
              <a:rPr lang="en-US" sz="1400" dirty="0"/>
              <a:t>Auto installed and referenced</a:t>
            </a:r>
          </a:p>
          <a:p>
            <a:r>
              <a:rPr lang="en-US" sz="1800" dirty="0"/>
              <a:t>Dependency Trees</a:t>
            </a:r>
          </a:p>
          <a:p>
            <a:pPr lvl="1"/>
            <a:r>
              <a:rPr lang="en-US" sz="1400" dirty="0"/>
              <a:t>Packages can reference others</a:t>
            </a:r>
          </a:p>
          <a:p>
            <a:pPr lvl="1"/>
            <a:r>
              <a:rPr lang="en-US" sz="1400" dirty="0"/>
              <a:t>Transients are auto-installed</a:t>
            </a:r>
          </a:p>
          <a:p>
            <a:pPr lvl="1"/>
            <a:r>
              <a:rPr lang="en-US" sz="1400" dirty="0"/>
              <a:t>Versioned and updatable</a:t>
            </a:r>
          </a:p>
          <a:p>
            <a:r>
              <a:rPr lang="en-US" sz="1800" dirty="0"/>
              <a:t>Easy to add to project</a:t>
            </a:r>
          </a:p>
          <a:p>
            <a:pPr lvl="1"/>
            <a:r>
              <a:rPr lang="en-US" sz="1400" dirty="0"/>
              <a:t>dotnet add package </a:t>
            </a:r>
          </a:p>
          <a:p>
            <a:pPr lvl="1"/>
            <a:r>
              <a:rPr lang="en-US" sz="1400" dirty="0"/>
              <a:t>IDEs have UI Package Managers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5BBEF-0228-A3D3-D76B-AF4B856B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 sz="1800" dirty="0"/>
              <a:t>Adding NuGet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0D07F-3576-3638-93B3-8E922313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0"/>
            <a:ext cx="842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03DBC-B31C-2349-95A4-DCDBA2F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480800" cy="5105400"/>
          </a:xfrm>
        </p:spPr>
        <p:txBody>
          <a:bodyPr/>
          <a:lstStyle/>
          <a:p>
            <a:r>
              <a:rPr lang="en-US" sz="2400" dirty="0"/>
              <a:t>VS Code</a:t>
            </a:r>
          </a:p>
          <a:p>
            <a:pPr lvl="1"/>
            <a:r>
              <a:rPr lang="en-US" dirty="0"/>
              <a:t>Light weight editor</a:t>
            </a:r>
          </a:p>
          <a:p>
            <a:pPr lvl="1"/>
            <a:r>
              <a:rPr lang="en-US" dirty="0"/>
              <a:t>Lots of built in syntaxes</a:t>
            </a:r>
          </a:p>
          <a:p>
            <a:pPr lvl="1"/>
            <a:r>
              <a:rPr lang="en-US" dirty="0"/>
              <a:t>C# and .NET Support </a:t>
            </a:r>
          </a:p>
          <a:p>
            <a:r>
              <a:rPr lang="en-US" sz="2400" dirty="0"/>
              <a:t>For Interop</a:t>
            </a:r>
          </a:p>
          <a:p>
            <a:pPr lvl="1"/>
            <a:r>
              <a:rPr lang="en-US" dirty="0"/>
              <a:t>Modify project target to </a:t>
            </a:r>
            <a:r>
              <a:rPr lang="en-US" b="1" dirty="0"/>
              <a:t>net472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implicit namespaces</a:t>
            </a:r>
          </a:p>
          <a:p>
            <a:pPr lvl="1"/>
            <a:r>
              <a:rPr lang="en-US" dirty="0"/>
              <a:t>Remove nullability support</a:t>
            </a:r>
          </a:p>
          <a:p>
            <a:pPr lvl="1"/>
            <a:r>
              <a:rPr lang="en-US" dirty="0"/>
              <a:t>Change class to class syntax</a:t>
            </a:r>
          </a:p>
          <a:p>
            <a:r>
              <a:rPr lang="en-US" sz="2400" dirty="0"/>
              <a:t>Command Line to Build</a:t>
            </a:r>
          </a:p>
          <a:p>
            <a:pPr lvl="1"/>
            <a:r>
              <a:rPr lang="en-US" dirty="0"/>
              <a:t>Use CL to create and build project</a:t>
            </a:r>
          </a:p>
          <a:p>
            <a:pPr lvl="1"/>
            <a:r>
              <a:rPr lang="en-US" dirty="0"/>
              <a:t>Add NuGet packages</a:t>
            </a:r>
          </a:p>
          <a:p>
            <a:pPr lvl="1"/>
            <a:r>
              <a:rPr lang="en-US" dirty="0"/>
              <a:t>Build and Output .NET DLL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F6CD5-FCED-E926-6506-713651C0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VS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4C940-4928-E4C9-C460-29FF789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24" y="0"/>
            <a:ext cx="620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8F4FA-490C-53E3-E035-B4698E8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788773"/>
            <a:ext cx="11480800" cy="5105400"/>
          </a:xfrm>
        </p:spPr>
        <p:txBody>
          <a:bodyPr/>
          <a:lstStyle/>
          <a:p>
            <a:r>
              <a:rPr lang="en-US" sz="1800" dirty="0"/>
              <a:t>Visual Studio: Still Huge</a:t>
            </a:r>
          </a:p>
          <a:p>
            <a:pPr lvl="1"/>
            <a:r>
              <a:rPr lang="en-US" sz="1400" dirty="0"/>
              <a:t>Large, but more focused</a:t>
            </a:r>
          </a:p>
          <a:p>
            <a:pPr lvl="1"/>
            <a:r>
              <a:rPr lang="en-US" sz="1400" dirty="0"/>
              <a:t>Free Community Edition (fully functional Pro)</a:t>
            </a:r>
          </a:p>
          <a:p>
            <a:r>
              <a:rPr lang="en-US" sz="1800" dirty="0"/>
              <a:t>Create New .NET Project</a:t>
            </a:r>
          </a:p>
          <a:p>
            <a:pPr lvl="1"/>
            <a:r>
              <a:rPr lang="en-US" sz="1400" b="1" dirty="0"/>
              <a:t>C# Class Library </a:t>
            </a:r>
            <a:r>
              <a:rPr lang="en-US" sz="1400" dirty="0"/>
              <a:t>for .NET Core/Standard</a:t>
            </a:r>
          </a:p>
          <a:p>
            <a:pPr lvl="1"/>
            <a:r>
              <a:rPr lang="en-US" sz="1400" dirty="0"/>
              <a:t>Target </a:t>
            </a:r>
            <a:r>
              <a:rPr lang="en-US" sz="1400" b="1" dirty="0"/>
              <a:t>.NET Standard 2.0</a:t>
            </a:r>
          </a:p>
          <a:p>
            <a:r>
              <a:rPr lang="en-US" sz="1800" dirty="0"/>
              <a:t>Modify Project</a:t>
            </a:r>
          </a:p>
          <a:p>
            <a:pPr lvl="1"/>
            <a:r>
              <a:rPr lang="en-US" sz="1400" dirty="0"/>
              <a:t>Change </a:t>
            </a:r>
            <a:r>
              <a:rPr lang="en-US" sz="1400" b="1" dirty="0" err="1"/>
              <a:t>TargetFramework</a:t>
            </a:r>
            <a:endParaRPr lang="en-US" sz="1400" b="1" dirty="0"/>
          </a:p>
          <a:p>
            <a:pPr lvl="1"/>
            <a:r>
              <a:rPr lang="en-US" sz="1400" dirty="0"/>
              <a:t>Change to: </a:t>
            </a:r>
            <a:r>
              <a:rPr lang="en-US" sz="1400" b="1" dirty="0"/>
              <a:t>net472</a:t>
            </a:r>
          </a:p>
          <a:p>
            <a:r>
              <a:rPr lang="en-US" sz="1800" dirty="0"/>
              <a:t>Create your .NET Class</a:t>
            </a:r>
          </a:p>
          <a:p>
            <a:pPr lvl="1"/>
            <a:r>
              <a:rPr lang="en-US" sz="1400" dirty="0"/>
              <a:t>Rename or remove </a:t>
            </a:r>
            <a:r>
              <a:rPr lang="en-US" sz="1400" b="1" dirty="0"/>
              <a:t>Class1.cs</a:t>
            </a:r>
          </a:p>
          <a:p>
            <a:pPr lvl="1"/>
            <a:r>
              <a:rPr lang="en-US" sz="1400" dirty="0"/>
              <a:t>Use descriptive class name</a:t>
            </a:r>
          </a:p>
          <a:p>
            <a:pPr lvl="1"/>
            <a:r>
              <a:rPr lang="en-US" sz="1400" dirty="0"/>
              <a:t>Referenced from Fox: </a:t>
            </a:r>
            <a:r>
              <a:rPr lang="en-US" sz="1400" b="1" dirty="0" err="1"/>
              <a:t>namespace.class</a:t>
            </a:r>
            <a:endParaRPr lang="en-US" sz="1400" b="1" dirty="0"/>
          </a:p>
          <a:p>
            <a:pPr lvl="1"/>
            <a:r>
              <a:rPr lang="en-US" sz="1400" dirty="0"/>
              <a:t>Don’t use same namespace as class!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59C91-C5DA-0DE0-C3D8-CE0240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Create a Project in Visual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7198D-66FA-4EB8-55C6-12CBEA7E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75" y="0"/>
            <a:ext cx="695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7E744-E39A-67F6-5E37-BFF92E19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Why a Test Project?</a:t>
            </a:r>
          </a:p>
          <a:p>
            <a:pPr lvl="1"/>
            <a:r>
              <a:rPr lang="en-US" sz="1600" dirty="0" err="1"/>
              <a:t>Classlibrary</a:t>
            </a:r>
            <a:r>
              <a:rPr lang="en-US" sz="1600" dirty="0"/>
              <a:t> can’t be run directly</a:t>
            </a:r>
          </a:p>
          <a:p>
            <a:pPr lvl="1"/>
            <a:r>
              <a:rPr lang="en-US" sz="1600" dirty="0"/>
              <a:t>Easy to test many methods</a:t>
            </a:r>
          </a:p>
          <a:p>
            <a:pPr lvl="1"/>
            <a:r>
              <a:rPr lang="en-US" sz="1600" dirty="0"/>
              <a:t>Great for debugging</a:t>
            </a:r>
          </a:p>
          <a:p>
            <a:pPr lvl="1"/>
            <a:r>
              <a:rPr lang="en-US" sz="1600" dirty="0"/>
              <a:t>Good usage documentation</a:t>
            </a:r>
          </a:p>
          <a:p>
            <a:r>
              <a:rPr lang="en-US" sz="2000" dirty="0"/>
              <a:t>Create Test Project</a:t>
            </a:r>
          </a:p>
          <a:p>
            <a:pPr lvl="1"/>
            <a:r>
              <a:rPr lang="en-US" sz="1600" dirty="0"/>
              <a:t>Add a new C# </a:t>
            </a:r>
            <a:r>
              <a:rPr lang="en-US" sz="1600" dirty="0" err="1"/>
              <a:t>MsTest</a:t>
            </a:r>
            <a:r>
              <a:rPr lang="en-US" sz="1600" dirty="0"/>
              <a:t> Project</a:t>
            </a:r>
          </a:p>
          <a:p>
            <a:pPr lvl="1"/>
            <a:r>
              <a:rPr lang="en-US" sz="1600" dirty="0"/>
              <a:t>Target lowest version available (net50)</a:t>
            </a:r>
          </a:p>
          <a:p>
            <a:pPr lvl="1"/>
            <a:r>
              <a:rPr lang="en-US" sz="1600" dirty="0"/>
              <a:t>Add a project reference to </a:t>
            </a:r>
            <a:r>
              <a:rPr lang="en-US" sz="1600" dirty="0" err="1"/>
              <a:t>Classlibrary</a:t>
            </a:r>
            <a:endParaRPr lang="en-US" sz="1600" dirty="0"/>
          </a:p>
          <a:p>
            <a:pPr lvl="1"/>
            <a:r>
              <a:rPr lang="en-US" sz="1600" dirty="0"/>
              <a:t>Rename or delete Class1.cs</a:t>
            </a:r>
          </a:p>
          <a:p>
            <a:pPr lvl="1"/>
            <a:r>
              <a:rPr lang="en-US" sz="1600" dirty="0"/>
              <a:t>Create your Test class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TestClass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  <a:r>
              <a:rPr lang="en-US" sz="1600" dirty="0"/>
              <a:t> and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TestMethod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1600" dirty="0">
                <a:latin typeface="+mj-lt"/>
              </a:rPr>
              <a:t>Asserts to verify logic</a:t>
            </a:r>
          </a:p>
          <a:p>
            <a:pPr lvl="1"/>
            <a:r>
              <a:rPr lang="en-US" sz="1600" dirty="0">
                <a:latin typeface="+mj-lt"/>
              </a:rPr>
              <a:t>Exceptions fail tests</a:t>
            </a:r>
          </a:p>
          <a:p>
            <a:r>
              <a:rPr lang="en-US" sz="2000" dirty="0">
                <a:latin typeface="+mj-lt"/>
              </a:rPr>
              <a:t>Run Tests</a:t>
            </a:r>
          </a:p>
          <a:p>
            <a:pPr lvl="1"/>
            <a:r>
              <a:rPr lang="en-US" sz="1600" dirty="0">
                <a:latin typeface="+mj-lt"/>
              </a:rPr>
              <a:t>In the IDE</a:t>
            </a:r>
          </a:p>
          <a:p>
            <a:pPr lvl="1"/>
            <a:r>
              <a:rPr lang="en-US" sz="1600" dirty="0">
                <a:latin typeface="+mj-lt"/>
              </a:rPr>
              <a:t>From Command Line (</a:t>
            </a:r>
            <a:r>
              <a:rPr lang="en-US" sz="1600" b="1" dirty="0">
                <a:latin typeface="Consolas" panose="020B0609020204030204" pitchFamily="49" charset="0"/>
              </a:rPr>
              <a:t>dotnet test</a:t>
            </a:r>
            <a:r>
              <a:rPr lang="en-US" sz="1600" dirty="0">
                <a:latin typeface="+mj-lt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5F913-2D20-1490-3CD6-8D7761D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FAC5E-065B-A992-E922-145A644A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E37E5-92D8-3417-6AED-5716DCEC8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11836400" cy="5105400"/>
          </a:xfrm>
        </p:spPr>
        <p:txBody>
          <a:bodyPr/>
          <a:lstStyle/>
          <a:p>
            <a:r>
              <a:rPr lang="en-US" sz="2000" dirty="0"/>
              <a:t>Recommend Visual Studio</a:t>
            </a:r>
          </a:p>
          <a:p>
            <a:r>
              <a:rPr lang="en-US" sz="2000" dirty="0"/>
              <a:t>Use Debug Launch Profiles</a:t>
            </a:r>
          </a:p>
          <a:p>
            <a:r>
              <a:rPr lang="en-US" sz="2000" dirty="0"/>
              <a:t>Set Mode to Executable</a:t>
            </a:r>
          </a:p>
          <a:p>
            <a:r>
              <a:rPr lang="en-US" sz="2000" dirty="0"/>
              <a:t>Specify VFP9.exe as start</a:t>
            </a:r>
          </a:p>
          <a:p>
            <a:r>
              <a:rPr lang="en-US" sz="2000" dirty="0"/>
              <a:t>Start Debug in Visual Studio</a:t>
            </a:r>
          </a:p>
          <a:p>
            <a:r>
              <a:rPr lang="en-US" sz="2000" dirty="0"/>
              <a:t>Run your test code that</a:t>
            </a:r>
            <a:br>
              <a:rPr lang="en-US" sz="2000" dirty="0"/>
            </a:br>
            <a:r>
              <a:rPr lang="en-US" sz="2000" dirty="0"/>
              <a:t>calls the .NET component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Code stops on breakpoint</a:t>
            </a:r>
          </a:p>
          <a:p>
            <a:r>
              <a:rPr lang="en-US" sz="2000" dirty="0"/>
              <a:t>You can then step through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C66DB-8813-1E54-7177-B48C87E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64CD-245A-F499-16DD-5B6C583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86" y="609600"/>
            <a:ext cx="7485714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30" y="3105946"/>
            <a:ext cx="3044920" cy="201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8" y="3171974"/>
            <a:ext cx="3124200" cy="19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238950"/>
            <a:ext cx="3886200" cy="14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8" y="5259334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Surge">
            <a:extLst>
              <a:ext uri="{FF2B5EF4-FFF2-40B4-BE49-F238E27FC236}">
                <a16:creationId xmlns:a16="http://schemas.microsoft.com/office/drawing/2014/main" id="{ECC8895F-2B47-43BD-BC50-5CAA917E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34" y="2808934"/>
            <a:ext cx="2492530" cy="22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C46BDA-4579-4F2B-F4F4-2EAD922D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14" y="876300"/>
            <a:ext cx="11480800" cy="5105400"/>
          </a:xfrm>
        </p:spPr>
        <p:txBody>
          <a:bodyPr/>
          <a:lstStyle/>
          <a:p>
            <a:r>
              <a:rPr lang="en-US" sz="1600" dirty="0"/>
              <a:t>Use a Launch Profile</a:t>
            </a:r>
          </a:p>
          <a:p>
            <a:pPr lvl="1"/>
            <a:r>
              <a:rPr lang="en-US" sz="1200" dirty="0"/>
              <a:t>Executable</a:t>
            </a:r>
          </a:p>
          <a:p>
            <a:pPr lvl="1"/>
            <a:r>
              <a:rPr lang="en-US" sz="1200" dirty="0"/>
              <a:t>Point at VFP9.exe</a:t>
            </a:r>
          </a:p>
          <a:p>
            <a:pPr lvl="1"/>
            <a:r>
              <a:rPr lang="en-US" sz="1200" dirty="0"/>
              <a:t>Start in your Fox project folder</a:t>
            </a:r>
          </a:p>
          <a:p>
            <a:pPr lvl="1"/>
            <a:r>
              <a:rPr lang="en-US" sz="1200" dirty="0"/>
              <a:t>Launch Debug in Visual Studio</a:t>
            </a:r>
          </a:p>
          <a:p>
            <a:pPr lvl="1"/>
            <a:r>
              <a:rPr lang="en-US" sz="1200" dirty="0"/>
              <a:t>Launches FoxPro</a:t>
            </a:r>
          </a:p>
          <a:p>
            <a:pPr lvl="1"/>
            <a:r>
              <a:rPr lang="en-US" sz="1200" dirty="0"/>
              <a:t>Launch your FoxPro test code</a:t>
            </a:r>
          </a:p>
          <a:p>
            <a:pPr lvl="1"/>
            <a:r>
              <a:rPr lang="en-US" sz="1200" i="1" dirty="0"/>
              <a:t>Make sure right DLL gets loaded!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2EFDD-C674-8F81-2C81-5E6D875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09D31D-0078-6858-97EC-C26DAB96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70" y="0"/>
            <a:ext cx="104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DB45C-FFA9-DCE7-E7B4-8BD7DA4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Wrapper Types</a:t>
            </a:r>
          </a:p>
          <a:p>
            <a:pPr lvl="1"/>
            <a:r>
              <a:rPr lang="en-US" dirty="0"/>
              <a:t>Simplify library interfaces </a:t>
            </a:r>
          </a:p>
          <a:p>
            <a:pPr lvl="1"/>
            <a:r>
              <a:rPr lang="en-US" dirty="0"/>
              <a:t>Expose only what you need to call/interface with</a:t>
            </a:r>
          </a:p>
          <a:p>
            <a:pPr lvl="1"/>
            <a:r>
              <a:rPr lang="en-US" dirty="0"/>
              <a:t>Use FoxPro/COM friendly types</a:t>
            </a:r>
          </a:p>
          <a:p>
            <a:r>
              <a:rPr lang="en-US" dirty="0"/>
              <a:t>Create a .NET Project for your FoxPro Project</a:t>
            </a:r>
          </a:p>
          <a:p>
            <a:pPr lvl="1"/>
            <a:r>
              <a:rPr lang="en-US" dirty="0"/>
              <a:t>You can create many classes in a single project</a:t>
            </a:r>
          </a:p>
          <a:p>
            <a:pPr lvl="1"/>
            <a:r>
              <a:rPr lang="en-US" dirty="0"/>
              <a:t>Use utility classes for simple things</a:t>
            </a:r>
          </a:p>
          <a:p>
            <a:pPr lvl="1"/>
            <a:r>
              <a:rPr lang="en-US" dirty="0"/>
              <a:t>Prefer using </a:t>
            </a:r>
            <a:r>
              <a:rPr lang="en-US" b="1" dirty="0"/>
              <a:t>static </a:t>
            </a:r>
            <a:r>
              <a:rPr lang="en-US" dirty="0"/>
              <a:t>methods for one-off functionality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loBridge.InvokeStaticMethod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namespace.type</a:t>
            </a:r>
            <a:r>
              <a:rPr lang="en-US" dirty="0">
                <a:latin typeface="Consolas" panose="020B0609020204030204" pitchFamily="49" charset="0"/>
              </a:rPr>
              <a:t>", method, parm1)</a:t>
            </a:r>
          </a:p>
          <a:p>
            <a:pPr lvl="1"/>
            <a:r>
              <a:rPr lang="en-US" dirty="0"/>
              <a:t>Use wrapper classes for more complex scenarios</a:t>
            </a:r>
          </a:p>
          <a:p>
            <a:pPr lvl="2"/>
            <a:r>
              <a:rPr lang="en-US" dirty="0"/>
              <a:t>Simplify .NET interfaces for your use cases</a:t>
            </a:r>
          </a:p>
          <a:p>
            <a:pPr lvl="2"/>
            <a:r>
              <a:rPr lang="en-US" dirty="0"/>
              <a:t>Flatten complex hierarchies</a:t>
            </a:r>
          </a:p>
          <a:p>
            <a:pPr lvl="2"/>
            <a:r>
              <a:rPr lang="en-US" dirty="0"/>
              <a:t>Use FoxPro friendly types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3CE00-94E6-4E23-0B01-730151D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Project Tips</a:t>
            </a:r>
          </a:p>
        </p:txBody>
      </p:sp>
    </p:spTree>
    <p:extLst>
      <p:ext uri="{BB962C8B-B14F-4D97-AF65-F5344CB8AC3E}">
        <p14:creationId xmlns:p14="http://schemas.microsoft.com/office/powerpoint/2010/main" val="31973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Putting .NET into FoxPro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60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Specific Examples of Built-in integrations</a:t>
            </a:r>
          </a:p>
          <a:p>
            <a:pPr lvl="1"/>
            <a:r>
              <a:rPr lang="en-US" sz="1600" dirty="0" err="1"/>
              <a:t>wwSMTP</a:t>
            </a:r>
            <a:r>
              <a:rPr lang="en-US" sz="1600" dirty="0"/>
              <a:t> email client via built-in </a:t>
            </a:r>
            <a:r>
              <a:rPr lang="en-US" sz="1600" dirty="0" err="1"/>
              <a:t>SmtpClient</a:t>
            </a:r>
            <a:endParaRPr lang="en-US" sz="1600" dirty="0"/>
          </a:p>
          <a:p>
            <a:pPr lvl="1"/>
            <a:r>
              <a:rPr lang="en-US" sz="1600" dirty="0"/>
              <a:t>String, UTF-8 and Unicode helpers</a:t>
            </a:r>
          </a:p>
          <a:p>
            <a:r>
              <a:rPr lang="en-US" sz="2000" dirty="0"/>
              <a:t>Specific Examples of Third Party Integrations</a:t>
            </a:r>
          </a:p>
          <a:p>
            <a:pPr lvl="1"/>
            <a:r>
              <a:rPr lang="en-US" sz="1600" dirty="0"/>
              <a:t>JSON parsing using JSON.NET</a:t>
            </a:r>
          </a:p>
          <a:p>
            <a:pPr lvl="1"/>
            <a:r>
              <a:rPr lang="en-US" sz="1600" dirty="0"/>
              <a:t>Markdown rendering via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SFTP Support via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Web Server Interfaces</a:t>
            </a:r>
          </a:p>
          <a:p>
            <a:pPr lvl="1"/>
            <a:r>
              <a:rPr lang="en-US" sz="1600" dirty="0"/>
              <a:t>Web Connection ASP.NET Module IIS Connector </a:t>
            </a:r>
          </a:p>
          <a:p>
            <a:pPr lvl="1"/>
            <a:r>
              <a:rPr lang="en-US" sz="1600" dirty="0"/>
              <a:t>Web Connection .NET Core self-contained Web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West Wind Web Connection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2FBC7-B364-FBC9-6F45-155D0636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620248"/>
            <a:ext cx="4114800" cy="1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  <a:endParaRPr lang="en-US" sz="1600" dirty="0"/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Library Integrations</a:t>
            </a:r>
          </a:p>
          <a:p>
            <a:pPr lvl="1"/>
            <a:r>
              <a:rPr lang="en-US" sz="1600" dirty="0"/>
              <a:t>Markdown rendering using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JSON Parsing for configuration files using JSON.NET</a:t>
            </a:r>
          </a:p>
          <a:p>
            <a:pPr lvl="1"/>
            <a:r>
              <a:rPr lang="en-US" sz="1600" dirty="0"/>
              <a:t>HTML Parsing for HTML-&gt;Markdown conversions</a:t>
            </a:r>
          </a:p>
          <a:p>
            <a:pPr lvl="1"/>
            <a:r>
              <a:rPr lang="en-US" sz="1600" dirty="0"/>
              <a:t>SFTP Uploads using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Custom Integrations</a:t>
            </a:r>
          </a:p>
          <a:p>
            <a:pPr lvl="1"/>
            <a:r>
              <a:rPr lang="en-US" sz="1600" dirty="0"/>
              <a:t>Create custom .NET class using Reflection to parse .NET Libraries</a:t>
            </a:r>
            <a:br>
              <a:rPr lang="en-US" sz="1600" dirty="0"/>
            </a:br>
            <a:r>
              <a:rPr lang="en-US" sz="1600" dirty="0"/>
              <a:t>and extract Documentation</a:t>
            </a:r>
          </a:p>
          <a:p>
            <a:r>
              <a:rPr lang="en-US" sz="2000" dirty="0"/>
              <a:t>Custom .NET Executables (exes)</a:t>
            </a:r>
          </a:p>
          <a:p>
            <a:pPr lvl="1"/>
            <a:r>
              <a:rPr lang="en-US" sz="1600" dirty="0"/>
              <a:t>External Screen Capture Executable that allows capturing windows</a:t>
            </a:r>
          </a:p>
          <a:p>
            <a:pPr lvl="1"/>
            <a:r>
              <a:rPr lang="en-US" sz="1600" dirty="0"/>
              <a:t>Standalone Help Builder CLI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Html Help Builder</a:t>
            </a:r>
          </a:p>
        </p:txBody>
      </p:sp>
      <p:pic>
        <p:nvPicPr>
          <p:cNvPr id="4" name="Picture 8" descr="WebSurge">
            <a:extLst>
              <a:ext uri="{FF2B5EF4-FFF2-40B4-BE49-F238E27FC236}">
                <a16:creationId xmlns:a16="http://schemas.microsoft.com/office/drawing/2014/main" id="{35DABE80-21CD-31DA-507E-13A46AB1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953000"/>
            <a:ext cx="2387600" cy="158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043F5-D69B-53D1-B727-0BFF9B523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Expose .NET Functionality with a FoxPro Wrapper</a:t>
            </a:r>
          </a:p>
          <a:p>
            <a:pPr lvl="1"/>
            <a:r>
              <a:rPr lang="en-US" dirty="0"/>
              <a:t>Many .NET Libraries are overly complex and hierarchical</a:t>
            </a:r>
          </a:p>
          <a:p>
            <a:pPr lvl="1"/>
            <a:r>
              <a:rPr lang="en-US" dirty="0"/>
              <a:t>You could use wwDotNetBridge, but painful to code</a:t>
            </a:r>
          </a:p>
          <a:p>
            <a:pPr lvl="1"/>
            <a:r>
              <a:rPr lang="en-US" dirty="0"/>
              <a:t>Wrappers make it easier to access from FoxPro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>
                <a:hlinkClick r:id="rId2"/>
              </a:rPr>
              <a:t>wwSmtp</a:t>
            </a:r>
            <a:r>
              <a:rPr lang="en-US" dirty="0"/>
              <a:t> – wraps </a:t>
            </a:r>
            <a:r>
              <a:rPr lang="en-US" dirty="0" err="1"/>
              <a:t>System.Net.SmtpClient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wwEncryption</a:t>
            </a:r>
            <a:r>
              <a:rPr lang="en-US" dirty="0"/>
              <a:t> – Hashing and two-way encryption</a:t>
            </a:r>
          </a:p>
          <a:p>
            <a:pPr lvl="1"/>
            <a:r>
              <a:rPr lang="en-US" dirty="0" err="1">
                <a:hlinkClick r:id="rId4"/>
              </a:rPr>
              <a:t>wwMongoDb</a:t>
            </a:r>
            <a:r>
              <a:rPr lang="en-US" dirty="0"/>
              <a:t> – Access </a:t>
            </a:r>
            <a:r>
              <a:rPr lang="en-US" dirty="0" err="1"/>
              <a:t>MongoDb</a:t>
            </a:r>
            <a:r>
              <a:rPr lang="en-US" dirty="0"/>
              <a:t> from FoxPro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2D9CC-8729-BC04-9AC4-7F5FC86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.NET Libraries</a:t>
            </a:r>
          </a:p>
        </p:txBody>
      </p:sp>
    </p:spTree>
    <p:extLst>
      <p:ext uri="{BB962C8B-B14F-4D97-AF65-F5344CB8AC3E}">
        <p14:creationId xmlns:p14="http://schemas.microsoft.com/office/powerpoint/2010/main" val="8314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2984A-27E3-8DF5-1888-1906E417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51" y="1143000"/>
            <a:ext cx="11480800" cy="5105400"/>
          </a:xfrm>
        </p:spPr>
        <p:txBody>
          <a:bodyPr/>
          <a:lstStyle/>
          <a:p>
            <a:r>
              <a:rPr lang="en-US" dirty="0"/>
              <a:t>.NET Disassembler	</a:t>
            </a:r>
          </a:p>
          <a:p>
            <a:pPr lvl="1"/>
            <a:r>
              <a:rPr lang="en-US" dirty="0"/>
              <a:t>Examine .NET types, members etc.</a:t>
            </a:r>
          </a:p>
          <a:p>
            <a:pPr lvl="1"/>
            <a:r>
              <a:rPr lang="en-US" dirty="0"/>
              <a:t>Reflector (v6 free, newer commercial)</a:t>
            </a:r>
          </a:p>
          <a:p>
            <a:pPr lvl="1"/>
            <a:r>
              <a:rPr lang="en-US" dirty="0" err="1"/>
              <a:t>DotPeek</a:t>
            </a:r>
            <a:r>
              <a:rPr lang="en-US" dirty="0"/>
              <a:t> (free)</a:t>
            </a:r>
          </a:p>
          <a:p>
            <a:pPr lvl="1"/>
            <a:r>
              <a:rPr lang="en-US" dirty="0" err="1"/>
              <a:t>JustDecompile</a:t>
            </a:r>
            <a:r>
              <a:rPr lang="en-US" dirty="0"/>
              <a:t> (free)</a:t>
            </a:r>
          </a:p>
          <a:p>
            <a:r>
              <a:rPr lang="en-US" dirty="0" err="1"/>
              <a:t>LinqPad</a:t>
            </a:r>
            <a:r>
              <a:rPr lang="en-US" dirty="0"/>
              <a:t> – The Command Line for .NET</a:t>
            </a:r>
          </a:p>
          <a:p>
            <a:pPr lvl="1"/>
            <a:r>
              <a:rPr lang="en-US" dirty="0"/>
              <a:t>Test .NET Code Snippets</a:t>
            </a:r>
          </a:p>
          <a:p>
            <a:pPr lvl="1"/>
            <a:r>
              <a:rPr lang="en-US" dirty="0"/>
              <a:t>Great for experimenting with .NET</a:t>
            </a:r>
          </a:p>
          <a:p>
            <a:pPr lvl="1"/>
            <a:r>
              <a:rPr lang="en-US" dirty="0"/>
              <a:t>Has IntelliSense to discover interfaces</a:t>
            </a:r>
          </a:p>
          <a:p>
            <a:pPr lvl="1"/>
            <a:r>
              <a:rPr lang="en-US" dirty="0"/>
              <a:t>Use to run .NET code before accessing with wwDotNetBridge</a:t>
            </a:r>
          </a:p>
          <a:p>
            <a:pPr lvl="1"/>
            <a:r>
              <a:rPr lang="en-US" dirty="0" err="1"/>
              <a:t>LinqPad</a:t>
            </a:r>
            <a:r>
              <a:rPr lang="en-US" dirty="0"/>
              <a:t> 5 for .NET Framework, Latest for .NET Core (v7)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21C67-6B0D-CD78-87BF-4D433984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.NET Interop Must Have Tools</a:t>
            </a:r>
          </a:p>
        </p:txBody>
      </p:sp>
    </p:spTree>
    <p:extLst>
      <p:ext uri="{BB962C8B-B14F-4D97-AF65-F5344CB8AC3E}">
        <p14:creationId xmlns:p14="http://schemas.microsoft.com/office/powerpoint/2010/main" val="18625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Source Code, White Paper and Slides</a:t>
            </a:r>
            <a:br>
              <a:rPr lang="en-US" dirty="0"/>
            </a:br>
            <a:br>
              <a:rPr lang="en-US" sz="500" dirty="0"/>
            </a:br>
            <a:r>
              <a:rPr lang="en-US" dirty="0">
                <a:hlinkClick r:id="rId2"/>
              </a:rPr>
              <a:t>https://github.com/RickStrahl/VirtualFoxFest2022-FoxProDotnet</a:t>
            </a:r>
            <a:endParaRPr lang="en-US" sz="1600" dirty="0"/>
          </a:p>
          <a:p>
            <a:r>
              <a:rPr lang="en-US" dirty="0"/>
              <a:t>Contact Rick</a:t>
            </a:r>
          </a:p>
          <a:p>
            <a:pPr lvl="1"/>
            <a:r>
              <a:rPr lang="en-US" b="1" dirty="0">
                <a:hlinkClick r:id="rId3"/>
              </a:rPr>
              <a:t>@RickStrahl</a:t>
            </a:r>
            <a:r>
              <a:rPr lang="en-US" b="1" dirty="0"/>
              <a:t>  on Twitter</a:t>
            </a:r>
          </a:p>
          <a:p>
            <a:pPr lvl="1"/>
            <a:r>
              <a:rPr lang="en-US" b="1" dirty="0">
                <a:hlinkClick r:id="rId4"/>
              </a:rPr>
              <a:t>https://weblog.west-wind.com</a:t>
            </a:r>
            <a:r>
              <a:rPr lang="en-US" b="1" dirty="0"/>
              <a:t> – general blog</a:t>
            </a:r>
          </a:p>
          <a:p>
            <a:pPr lvl="1"/>
            <a:r>
              <a:rPr lang="en-US" b="1" dirty="0">
                <a:hlinkClick r:id="rId5"/>
              </a:rPr>
              <a:t>https://west-wind.com/wconnect/weblog/</a:t>
            </a:r>
            <a:r>
              <a:rPr lang="en-US" b="1" dirty="0"/>
              <a:t>  - Fox blog</a:t>
            </a:r>
          </a:p>
          <a:p>
            <a:pPr lvl="1"/>
            <a:r>
              <a:rPr lang="en-US" b="1" dirty="0">
                <a:hlinkClick r:id="rId6"/>
              </a:rPr>
              <a:t>https://support.west-wind.com</a:t>
            </a:r>
            <a:r>
              <a:rPr lang="en-US" b="1" dirty="0"/>
              <a:t>  - support message board</a:t>
            </a:r>
          </a:p>
          <a:p>
            <a:pPr lvl="1"/>
            <a:r>
              <a:rPr lang="en-US" b="1" dirty="0">
                <a:hlinkClick r:id="rId7"/>
              </a:rPr>
              <a:t>https://github.com/RickStrahl</a:t>
            </a:r>
            <a:r>
              <a:rPr lang="en-US" b="1" dirty="0"/>
              <a:t> - GitHub Projects</a:t>
            </a:r>
          </a:p>
          <a:p>
            <a:pPr lvl="1"/>
            <a:r>
              <a:rPr lang="en-US" b="1" dirty="0">
                <a:hlinkClick r:id="rId8"/>
              </a:rPr>
              <a:t>rstrahl@west-wind.com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49A-34BB-D383-7B57-0CC20123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 dirty="0"/>
              <a:t>Extend FoxPro’s Reach</a:t>
            </a:r>
          </a:p>
          <a:p>
            <a:pPr lvl="1"/>
            <a:r>
              <a:rPr lang="en-US" sz="1600" dirty="0"/>
              <a:t>Add functionality otherwise not available</a:t>
            </a:r>
          </a:p>
          <a:p>
            <a:pPr lvl="1"/>
            <a:r>
              <a:rPr lang="en-US" sz="1600" dirty="0"/>
              <a:t>Easily accessible from FoxPro</a:t>
            </a:r>
          </a:p>
          <a:p>
            <a:pPr lvl="1"/>
            <a:r>
              <a:rPr lang="en-US" sz="1600" dirty="0"/>
              <a:t>Easy to create your own .NET code (compared to C++/Win32/COM)</a:t>
            </a:r>
          </a:p>
          <a:p>
            <a:pPr lvl="1"/>
            <a:r>
              <a:rPr lang="en-US" sz="1600" dirty="0"/>
              <a:t>Incrementally allows adding .NET to FoxPro for possible Migrations</a:t>
            </a:r>
          </a:p>
          <a:p>
            <a:r>
              <a:rPr lang="en-US" sz="2000" dirty="0"/>
              <a:t>Most popular services and APIs are exposed to .NET</a:t>
            </a:r>
          </a:p>
          <a:p>
            <a:pPr lvl="1"/>
            <a:r>
              <a:rPr lang="en-US" sz="1600" dirty="0"/>
              <a:t>System Functionality (Windows, APIs, Services)</a:t>
            </a:r>
          </a:p>
          <a:p>
            <a:pPr lvl="1"/>
            <a:r>
              <a:rPr lang="en-US" sz="1600" dirty="0"/>
              <a:t>Thousands of 3rd Party and OSS Libraries, APIs and Integrations</a:t>
            </a:r>
          </a:p>
          <a:p>
            <a:pPr lvl="1"/>
            <a:r>
              <a:rPr lang="en-US" sz="1600" dirty="0"/>
              <a:t>If it’s supported on Windows there likely is a .NET library for it!</a:t>
            </a:r>
          </a:p>
          <a:p>
            <a:r>
              <a:rPr lang="en-US" sz="2000" dirty="0"/>
              <a:t>. Modern .NET is different than old .NET</a:t>
            </a:r>
          </a:p>
          <a:p>
            <a:pPr lvl="1"/>
            <a:r>
              <a:rPr lang="en-US" sz="1600" dirty="0"/>
              <a:t>Easier to get started with</a:t>
            </a:r>
          </a:p>
          <a:p>
            <a:pPr lvl="1"/>
            <a:r>
              <a:rPr lang="en-US" sz="1600" dirty="0"/>
              <a:t>Tooling is built into a single installable SDK</a:t>
            </a:r>
          </a:p>
          <a:p>
            <a:pPr lvl="1"/>
            <a:r>
              <a:rPr lang="en-US" sz="1600" dirty="0"/>
              <a:t>Build, Test, Debug and Run from SDK and command line</a:t>
            </a:r>
          </a:p>
          <a:p>
            <a:pPr lvl="1"/>
            <a:r>
              <a:rPr lang="en-US" sz="1600" dirty="0"/>
              <a:t>Does not require Visual Studio or even Windows</a:t>
            </a:r>
          </a:p>
          <a:p>
            <a:pPr lvl="1"/>
            <a:r>
              <a:rPr lang="en-US" sz="1600" i="1" dirty="0"/>
              <a:t>But a full IDE (Visual Studio/Rider) is still more productive!</a:t>
            </a:r>
            <a:endParaRPr lang="en-US" sz="2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8B6E-BC90-4E81-92C0-0530930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.NET with FoxPro?</a:t>
            </a:r>
          </a:p>
        </p:txBody>
      </p:sp>
    </p:spTree>
    <p:extLst>
      <p:ext uri="{BB962C8B-B14F-4D97-AF65-F5344CB8AC3E}">
        <p14:creationId xmlns:p14="http://schemas.microsoft.com/office/powerpoint/2010/main" val="19984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FE7C53-811B-61F8-0E87-143AFDF7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Framework: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old workhorse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Pre-installed with Windows, always available</a:t>
            </a:r>
          </a:p>
          <a:p>
            <a:pPr lvl="1"/>
            <a:r>
              <a:rPr lang="en-US" dirty="0"/>
              <a:t>Best choice for FoxPro</a:t>
            </a:r>
          </a:p>
          <a:p>
            <a:pPr lvl="1"/>
            <a:r>
              <a:rPr lang="en-US" dirty="0"/>
              <a:t>Version 4.8 is last version (no new features)</a:t>
            </a:r>
          </a:p>
          <a:p>
            <a:r>
              <a:rPr lang="en-US" dirty="0"/>
              <a:t>.NET Core: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new and shiny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Multi-platform (Windows, Mac, Linux)</a:t>
            </a:r>
          </a:p>
          <a:p>
            <a:pPr lvl="1"/>
            <a:r>
              <a:rPr lang="en-US" dirty="0"/>
              <a:t>High performance, focus of Microsoft’s .NET strategy</a:t>
            </a:r>
          </a:p>
          <a:p>
            <a:pPr lvl="1"/>
            <a:r>
              <a:rPr lang="en-US" dirty="0"/>
              <a:t>Not pre-installed, runtime install required</a:t>
            </a:r>
          </a:p>
          <a:p>
            <a:pPr lvl="1"/>
            <a:r>
              <a:rPr lang="en-US" dirty="0" err="1"/>
              <a:t>wwDotnetBridge</a:t>
            </a:r>
            <a:r>
              <a:rPr lang="en-US" dirty="0"/>
              <a:t> supports .NET Core as of v7</a:t>
            </a:r>
          </a:p>
          <a:p>
            <a:r>
              <a:rPr lang="en-US" dirty="0"/>
              <a:t>FoxPro -&gt; .NET</a:t>
            </a:r>
          </a:p>
          <a:p>
            <a:pPr lvl="1"/>
            <a:r>
              <a:rPr lang="en-US" dirty="0"/>
              <a:t>Prefer using full Framework as your default target (target </a:t>
            </a:r>
            <a:r>
              <a:rPr lang="en-US" b="1" dirty="0"/>
              <a:t>net472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.NET Core only </a:t>
            </a:r>
            <a:r>
              <a:rPr lang="en-US" b="1" dirty="0"/>
              <a:t>if you have to</a:t>
            </a:r>
            <a:r>
              <a:rPr lang="en-US" dirty="0"/>
              <a:t> interface with Core only components</a:t>
            </a:r>
          </a:p>
          <a:p>
            <a:pPr lvl="1"/>
            <a:r>
              <a:rPr lang="en-US" dirty="0"/>
              <a:t>.NET Core instantiation only works with wwDotNetBridge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8F227-9C51-A5A2-FC73-AB0E4EA0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or .NET Core?</a:t>
            </a:r>
          </a:p>
        </p:txBody>
      </p:sp>
    </p:spTree>
    <p:extLst>
      <p:ext uri="{BB962C8B-B14F-4D97-AF65-F5344CB8AC3E}">
        <p14:creationId xmlns:p14="http://schemas.microsoft.com/office/powerpoint/2010/main" val="21583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AFBC-1775-25CF-F0C5-46A42D64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143000"/>
            <a:ext cx="9321800" cy="4876800"/>
          </a:xfrm>
        </p:spPr>
        <p:txBody>
          <a:bodyPr/>
          <a:lstStyle/>
          <a:p>
            <a:r>
              <a:rPr lang="en-US" sz="2400" b="1" dirty="0"/>
              <a:t>COM Interop </a:t>
            </a:r>
          </a:p>
          <a:p>
            <a:pPr lvl="1"/>
            <a:r>
              <a:rPr lang="en-US" sz="2000" dirty="0"/>
              <a:t>Built-in, relies on COM semantics</a:t>
            </a:r>
          </a:p>
          <a:p>
            <a:pPr lvl="1"/>
            <a:r>
              <a:rPr lang="en-US" sz="2000" dirty="0"/>
              <a:t>Requires specially registered components (</a:t>
            </a:r>
            <a:r>
              <a:rPr lang="en-US" sz="2000" dirty="0" err="1"/>
              <a:t>regAsm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Very few native components support direct COM Interop</a:t>
            </a:r>
          </a:p>
          <a:p>
            <a:pPr lvl="1"/>
            <a:r>
              <a:rPr lang="en-US" sz="2000" dirty="0"/>
              <a:t>Essentially only works with components you write</a:t>
            </a:r>
          </a:p>
          <a:p>
            <a:r>
              <a:rPr lang="en-US" sz="2400" b="1" dirty="0" err="1"/>
              <a:t>wwDotnetBridge</a:t>
            </a:r>
            <a:endParaRPr lang="en-US" sz="2400" b="1" dirty="0"/>
          </a:p>
          <a:p>
            <a:pPr lvl="1"/>
            <a:r>
              <a:rPr lang="en-US" sz="2000" dirty="0"/>
              <a:t>Open Source library with many features</a:t>
            </a:r>
          </a:p>
          <a:p>
            <a:pPr lvl="1"/>
            <a:r>
              <a:rPr lang="en-US" sz="2000" dirty="0"/>
              <a:t>Registration-less instantiation of .NET Components</a:t>
            </a:r>
          </a:p>
          <a:p>
            <a:pPr lvl="1"/>
            <a:r>
              <a:rPr lang="en-US" sz="2000" dirty="0"/>
              <a:t>Access to most .NET Components</a:t>
            </a:r>
          </a:p>
          <a:p>
            <a:pPr lvl="1"/>
            <a:r>
              <a:rPr lang="en-US" sz="2000" dirty="0"/>
              <a:t>Allows access to features not available through COM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10AF7-256E-AD7C-8674-0663FE09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FoxPro 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38228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876300"/>
            <a:ext cx="8839200" cy="5105400"/>
          </a:xfrm>
        </p:spPr>
        <p:txBody>
          <a:bodyPr/>
          <a:lstStyle/>
          <a:p>
            <a:r>
              <a:rPr lang="en-US" sz="2000" dirty="0" err="1"/>
              <a:t>Registrationless</a:t>
            </a:r>
            <a:r>
              <a:rPr lang="en-US" sz="2000" dirty="0"/>
              <a:t> .NET Access</a:t>
            </a:r>
          </a:p>
          <a:p>
            <a:pPr lvl="1"/>
            <a:r>
              <a:rPr lang="en-US" sz="1600" dirty="0"/>
              <a:t>No COM registration required for .NET Instantiation</a:t>
            </a:r>
          </a:p>
          <a:p>
            <a:pPr lvl="1"/>
            <a:r>
              <a:rPr lang="en-US" sz="1600" dirty="0"/>
              <a:t>Hosts .NET runtime in FoxPro</a:t>
            </a:r>
          </a:p>
          <a:p>
            <a:r>
              <a:rPr lang="en-US" sz="2000" dirty="0"/>
              <a:t>Instantiate .NET Types directly</a:t>
            </a:r>
          </a:p>
          <a:p>
            <a:pPr lvl="1"/>
            <a:r>
              <a:rPr lang="en-US" sz="1600" dirty="0"/>
              <a:t>Direct access to most .NET types</a:t>
            </a:r>
          </a:p>
          <a:p>
            <a:pPr lvl="1"/>
            <a:r>
              <a:rPr lang="en-US" sz="1600" dirty="0">
                <a:latin typeface="+mj-lt"/>
              </a:rPr>
              <a:t>Access static methods and properties</a:t>
            </a:r>
          </a:p>
          <a:p>
            <a:r>
              <a:rPr lang="en-US" sz="2000" dirty="0"/>
              <a:t>Access features not supported by COM Interop</a:t>
            </a:r>
          </a:p>
          <a:p>
            <a:pPr lvl="1"/>
            <a:r>
              <a:rPr lang="en-US" sz="1600" dirty="0"/>
              <a:t>Access value types, </a:t>
            </a:r>
            <a:r>
              <a:rPr lang="en-US" sz="1600" dirty="0" err="1"/>
              <a:t>enums</a:t>
            </a:r>
            <a:r>
              <a:rPr lang="en-US" sz="1600" dirty="0"/>
              <a:t>, generics, decimals, longs etc.</a:t>
            </a:r>
          </a:p>
          <a:p>
            <a:pPr lvl="1"/>
            <a:r>
              <a:rPr lang="en-US" sz="1600" dirty="0"/>
              <a:t>Access collections and dictionaries</a:t>
            </a:r>
          </a:p>
          <a:p>
            <a:pPr lvl="1"/>
            <a:r>
              <a:rPr lang="en-US" sz="1600" dirty="0"/>
              <a:t>Call overloaded methods</a:t>
            </a:r>
          </a:p>
          <a:p>
            <a:r>
              <a:rPr lang="en-US" sz="2000" dirty="0"/>
              <a:t>Automatic Type Conversions available</a:t>
            </a:r>
          </a:p>
          <a:p>
            <a:pPr lvl="1"/>
            <a:r>
              <a:rPr lang="en-US" sz="1600" dirty="0"/>
              <a:t>Simplified Array/Collection/Dictionary handling with </a:t>
            </a:r>
            <a:r>
              <a:rPr lang="en-US" sz="1600" b="1" dirty="0" err="1"/>
              <a:t>ComArray</a:t>
            </a:r>
            <a:r>
              <a:rPr lang="en-US" sz="1600" dirty="0"/>
              <a:t> wrapper</a:t>
            </a:r>
          </a:p>
          <a:p>
            <a:pPr lvl="1"/>
            <a:r>
              <a:rPr lang="en-US" sz="1600" dirty="0"/>
              <a:t>Automatic data type conversions for unsupported types</a:t>
            </a:r>
          </a:p>
          <a:p>
            <a:r>
              <a:rPr lang="en-US" sz="2000" dirty="0"/>
              <a:t>It's free and Open Source </a:t>
            </a:r>
          </a:p>
          <a:p>
            <a:pPr lvl="1"/>
            <a:r>
              <a:rPr lang="en-US" sz="1600" dirty="0"/>
              <a:t>Hosted on </a:t>
            </a: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https://github.com/RickStrahl/wwDotnetBridge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wwDotnetBridge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wwDotNetBridge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8915400" cy="4798894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Win32 CLR Loader loads .NET runtime into FoxPro</a:t>
            </a:r>
          </a:p>
          <a:p>
            <a:pPr lvl="1"/>
            <a:r>
              <a:rPr lang="en-US" dirty="0"/>
              <a:t>wwDotNetBridge .NET proxy loads into host domain</a:t>
            </a:r>
          </a:p>
          <a:p>
            <a:pPr lvl="1"/>
            <a:r>
              <a:rPr lang="en-US" dirty="0"/>
              <a:t>Objects are instantiated through proxy</a:t>
            </a:r>
          </a:p>
          <a:p>
            <a:pPr lvl="1"/>
            <a:r>
              <a:rPr lang="en-US" dirty="0"/>
              <a:t>Objects returned are COM instances (same as stock COM Interop)</a:t>
            </a:r>
          </a:p>
          <a:p>
            <a:pPr lvl="1"/>
            <a:r>
              <a:rPr lang="en-US" dirty="0"/>
              <a:t>Access values/object/members directly if possible</a:t>
            </a:r>
          </a:p>
          <a:p>
            <a:pPr lvl="1"/>
            <a:r>
              <a:rPr lang="en-US" dirty="0"/>
              <a:t>Or use proxy functions for COM unsupported functionality</a:t>
            </a:r>
          </a:p>
          <a:p>
            <a:r>
              <a:rPr lang="en-US" dirty="0"/>
              <a:t>Required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wwIPStuff.dll/crlLoader.dll </a:t>
            </a:r>
            <a:r>
              <a:rPr lang="en-US" dirty="0"/>
              <a:t>– contains the native Win32 Loader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wwDotNetBridge.dll  </a:t>
            </a:r>
            <a:r>
              <a:rPr lang="en-US" dirty="0"/>
              <a:t>-  .NET class: Loader and Proxy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wwDotNetBridge.prg</a:t>
            </a:r>
            <a:r>
              <a:rPr lang="en-US" b="1" dirty="0"/>
              <a:t> </a:t>
            </a:r>
            <a:r>
              <a:rPr lang="en-US" dirty="0"/>
              <a:t>– FoxPro front-end for .NET class</a:t>
            </a:r>
          </a:p>
        </p:txBody>
      </p:sp>
    </p:spTree>
    <p:extLst>
      <p:ext uri="{BB962C8B-B14F-4D97-AF65-F5344CB8AC3E}">
        <p14:creationId xmlns:p14="http://schemas.microsoft.com/office/powerpoint/2010/main" val="221825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FFCC66">
                  <a:gamma/>
                  <a:shade val="46275"/>
                  <a:invGamma/>
                </a:srgbClr>
              </a:gs>
              <a:gs pos="100000">
                <a:srgbClr val="FFCC6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Process (YourApp.exe)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57600" y="1600200"/>
            <a:ext cx="6400800" cy="25146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.NET Runtime Host  (Application Domain)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wwDotNetBridge Architecture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933950" y="5572126"/>
            <a:ext cx="36576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YourCode.prg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Whatever code needs .NET access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933950" y="4457701"/>
            <a:ext cx="3657600" cy="6858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wwDotnetBridge.prg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FoxPro front end class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895850" y="3276600"/>
            <a:ext cx="3695700" cy="678466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wwDotNetBridge.dll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Proxy – provide .NET helpers</a:t>
            </a:r>
          </a:p>
        </p:txBody>
      </p:sp>
      <p:cxnSp>
        <p:nvCxnSpPr>
          <p:cNvPr id="15" name="Elbow Connector 14"/>
          <p:cNvCxnSpPr>
            <a:stCxn id="4" idx="3"/>
          </p:cNvCxnSpPr>
          <p:nvPr/>
        </p:nvCxnSpPr>
        <p:spPr bwMode="auto">
          <a:xfrm flipV="1">
            <a:off x="8591550" y="4038601"/>
            <a:ext cx="1295400" cy="1833563"/>
          </a:xfrm>
          <a:prstGeom prst="bentConnector2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8401050" y="4800601"/>
            <a:ext cx="990600" cy="12700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4191000" y="2219326"/>
            <a:ext cx="52578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Object</a:t>
            </a:r>
            <a:b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methods and access properties on this class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981200" y="4419602"/>
            <a:ext cx="2286000" cy="1152524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ts val="300"/>
              </a:spcBef>
              <a:defRPr/>
            </a:pPr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ClrLoader.dll </a:t>
            </a:r>
          </a:p>
          <a:p>
            <a:pPr>
              <a:spcBef>
                <a:spcPts val="300"/>
              </a:spcBef>
              <a:defRPr/>
            </a:pPr>
            <a:r>
              <a:rPr lang="en-US" sz="1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(or) </a:t>
            </a:r>
            <a:r>
              <a:rPr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wwIPStuff.dll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loads .NET Runtime</a:t>
            </a:r>
            <a:b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first access (Win32)</a:t>
            </a:r>
          </a:p>
        </p:txBody>
      </p:sp>
      <p:cxnSp>
        <p:nvCxnSpPr>
          <p:cNvPr id="48" name="Elbow Connector 47"/>
          <p:cNvCxnSpPr/>
          <p:nvPr/>
        </p:nvCxnSpPr>
        <p:spPr bwMode="auto">
          <a:xfrm flipV="1">
            <a:off x="2971800" y="3619501"/>
            <a:ext cx="1924050" cy="800100"/>
          </a:xfrm>
          <a:prstGeom prst="bentConnector3">
            <a:avLst>
              <a:gd name="adj1" fmla="val -49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ight Arrow 56"/>
          <p:cNvSpPr/>
          <p:nvPr/>
        </p:nvSpPr>
        <p:spPr bwMode="auto">
          <a:xfrm rot="16200000">
            <a:off x="6478398" y="3830263"/>
            <a:ext cx="519939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8" name="Right Arrow 57"/>
          <p:cNvSpPr/>
          <p:nvPr/>
        </p:nvSpPr>
        <p:spPr bwMode="auto">
          <a:xfrm rot="16200000">
            <a:off x="6524054" y="4980820"/>
            <a:ext cx="428624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Right Arrow 59"/>
          <p:cNvSpPr/>
          <p:nvPr/>
        </p:nvSpPr>
        <p:spPr bwMode="auto">
          <a:xfrm rot="16200000">
            <a:off x="6474597" y="2672795"/>
            <a:ext cx="472672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7" name="Elbow Connector 66"/>
          <p:cNvCxnSpPr/>
          <p:nvPr/>
        </p:nvCxnSpPr>
        <p:spPr bwMode="auto">
          <a:xfrm rot="10800000">
            <a:off x="4267200" y="4784732"/>
            <a:ext cx="666750" cy="1"/>
          </a:xfrm>
          <a:prstGeom prst="bentConnector3">
            <a:avLst/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 flipV="1">
            <a:off x="8763000" y="5572126"/>
            <a:ext cx="1123950" cy="300037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84" name="Elbow Connector 83"/>
          <p:cNvCxnSpPr/>
          <p:nvPr/>
        </p:nvCxnSpPr>
        <p:spPr bwMode="auto">
          <a:xfrm rot="5400000" flipH="1" flipV="1">
            <a:off x="7329488" y="4119564"/>
            <a:ext cx="3076576" cy="552451"/>
          </a:xfrm>
          <a:prstGeom prst="bentConnector3">
            <a:avLst>
              <a:gd name="adj1" fmla="val 15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stealth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126C2-AA95-A4BB-4FEF-6FFA4570D714}"/>
              </a:ext>
            </a:extLst>
          </p:cNvPr>
          <p:cNvSpPr txBox="1"/>
          <p:nvPr/>
        </p:nvSpPr>
        <p:spPr>
          <a:xfrm>
            <a:off x="8809298" y="4289964"/>
            <a:ext cx="762000" cy="369332"/>
          </a:xfrm>
          <a:prstGeom prst="rect">
            <a:avLst/>
          </a:prstGeom>
          <a:solidFill>
            <a:srgbClr val="A5002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0210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5" grpId="0" animBg="1"/>
      <p:bldP spid="6" grpId="0" animBg="1"/>
      <p:bldP spid="45" grpId="0" animBg="1"/>
      <p:bldP spid="46" grpId="0" animBg="1"/>
      <p:bldP spid="57" grpId="0" animBg="1"/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08EDF-003B-2025-8ADB-71598E06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38"/>
            <a:ext cx="12192000" cy="624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96D84-4F7A-93B4-2E5C-13EEA444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10363200" cy="457200"/>
          </a:xfrm>
        </p:spPr>
        <p:txBody>
          <a:bodyPr/>
          <a:lstStyle/>
          <a:p>
            <a:r>
              <a:rPr lang="en-US" sz="2800" dirty="0"/>
              <a:t>wwDotNetBridge Example</a:t>
            </a:r>
          </a:p>
        </p:txBody>
      </p:sp>
    </p:spTree>
    <p:extLst>
      <p:ext uri="{BB962C8B-B14F-4D97-AF65-F5344CB8AC3E}">
        <p14:creationId xmlns:p14="http://schemas.microsoft.com/office/powerpoint/2010/main" val="22674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1705</Words>
  <Application>Microsoft Office PowerPoint</Application>
  <PresentationFormat>Widescreen</PresentationFormat>
  <Paragraphs>286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Consolas</vt:lpstr>
      <vt:lpstr>Times New Roman</vt:lpstr>
      <vt:lpstr>Verdana</vt:lpstr>
      <vt:lpstr>Wingdings</vt:lpstr>
      <vt:lpstr>devteach-template</vt:lpstr>
      <vt:lpstr>Revisiting modern .NET for the FoxPro Interop Developer</vt:lpstr>
      <vt:lpstr>PowerPoint Presentation</vt:lpstr>
      <vt:lpstr>Why use .NET with FoxPro?</vt:lpstr>
      <vt:lpstr>.NET Framework or .NET Core?</vt:lpstr>
      <vt:lpstr>FoxPro and .NET Interop</vt:lpstr>
      <vt:lpstr>Why use wwDotnetBridge?</vt:lpstr>
      <vt:lpstr>How wwDotNetBridge Works</vt:lpstr>
      <vt:lpstr>wwDotNetBridge Architecture</vt:lpstr>
      <vt:lpstr>wwDotNetBridge Example</vt:lpstr>
      <vt:lpstr>PowerPoint Presentation</vt:lpstr>
      <vt:lpstr>Creating .NET Projects</vt:lpstr>
      <vt:lpstr>.NET Component Development</vt:lpstr>
      <vt:lpstr>PowerPoint Presentation</vt:lpstr>
      <vt:lpstr>Fixing up the Project File</vt:lpstr>
      <vt:lpstr>Adding NuGet Dependencies</vt:lpstr>
      <vt:lpstr>Project in VS Code</vt:lpstr>
      <vt:lpstr>Create a Project in Visual Studio</vt:lpstr>
      <vt:lpstr>Create a Test Project</vt:lpstr>
      <vt:lpstr>Debugging (1)</vt:lpstr>
      <vt:lpstr>Debugging (2)</vt:lpstr>
      <vt:lpstr>.NET Project Tips</vt:lpstr>
      <vt:lpstr>Real World Use Cases</vt:lpstr>
      <vt:lpstr>West Wind Web Connection</vt:lpstr>
      <vt:lpstr>Html Help Builder</vt:lpstr>
      <vt:lpstr>Exposing .NET Libraries</vt:lpstr>
      <vt:lpstr>.NET Interop Must Have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FoxPro and Dotnet</dc:title>
  <dc:creator/>
  <cp:keywords>FoxPro, .NET, Interop</cp:keywords>
  <cp:lastModifiedBy/>
  <cp:revision>1</cp:revision>
  <dcterms:created xsi:type="dcterms:W3CDTF">2012-09-09T00:06:24Z</dcterms:created>
  <dcterms:modified xsi:type="dcterms:W3CDTF">2022-10-03T05:51:50Z</dcterms:modified>
</cp:coreProperties>
</file>